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2"/>
  </p:notesMasterIdLst>
  <p:handoutMasterIdLst>
    <p:handoutMasterId r:id="rId23"/>
  </p:handoutMasterIdLst>
  <p:sldIdLst>
    <p:sldId id="331" r:id="rId5"/>
    <p:sldId id="329" r:id="rId6"/>
    <p:sldId id="330" r:id="rId7"/>
    <p:sldId id="335" r:id="rId8"/>
    <p:sldId id="336" r:id="rId9"/>
    <p:sldId id="337" r:id="rId10"/>
    <p:sldId id="348" r:id="rId11"/>
    <p:sldId id="338" r:id="rId12"/>
    <p:sldId id="339" r:id="rId13"/>
    <p:sldId id="340" r:id="rId14"/>
    <p:sldId id="341" r:id="rId15"/>
    <p:sldId id="342" r:id="rId16"/>
    <p:sldId id="343" r:id="rId17"/>
    <p:sldId id="344" r:id="rId18"/>
    <p:sldId id="345" r:id="rId19"/>
    <p:sldId id="346" r:id="rId20"/>
    <p:sldId id="347" r:id="rId2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59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899"/>
    <p:restoredTop sz="94660"/>
  </p:normalViewPr>
  <p:slideViewPr>
    <p:cSldViewPr showGuides="1">
      <p:cViewPr varScale="1">
        <p:scale>
          <a:sx n="146" d="100"/>
          <a:sy n="146" d="100"/>
        </p:scale>
        <p:origin x="138" y="13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181ED-D19C-4114-81E9-437618932C9E}" type="datetimeFigureOut">
              <a:rPr lang="fr-FR" smtClean="0"/>
              <a:t>09/02/2024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74224-5811-445A-AD61-7596C32D78DC}" type="slidenum">
              <a:rPr lang="fr-FR" smtClean="0"/>
              <a:t>‹N°›</a:t>
            </a:fld>
            <a:endParaRPr lang="fr-FR"/>
          </a:p>
        </p:txBody>
      </p:sp>
    </p:spTree>
    <p:extLst>
      <p:ext uri="{BB962C8B-B14F-4D97-AF65-F5344CB8AC3E}">
        <p14:creationId xmlns:p14="http://schemas.microsoft.com/office/powerpoint/2010/main" val="2322235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09/02/2024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stretch>
            <a:fillRect/>
          </a:stretch>
        </p:blipFill>
        <p:spPr>
          <a:xfrm>
            <a:off x="180000" y="180000"/>
            <a:ext cx="2980909" cy="2448000"/>
          </a:xfrm>
          <a:prstGeom prst="rect">
            <a:avLst/>
          </a:prstGeom>
        </p:spPr>
      </p:pic>
    </p:spTree>
    <p:extLst>
      <p:ext uri="{BB962C8B-B14F-4D97-AF65-F5344CB8AC3E}">
        <p14:creationId xmlns:p14="http://schemas.microsoft.com/office/powerpoint/2010/main" val="34326109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smtClean="0"/>
              <a:t>2023-2024</a:t>
            </a:r>
            <a:endParaRPr lang="fr-FR" cap="all" dirty="0"/>
          </a:p>
        </p:txBody>
      </p:sp>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0" y="0"/>
            <a:ext cx="1882906" cy="1548000"/>
          </a:xfrm>
          <a:prstGeom prst="rect">
            <a:avLst/>
          </a:prstGeom>
        </p:spPr>
      </p:pic>
    </p:spTree>
    <p:extLst>
      <p:ext uri="{BB962C8B-B14F-4D97-AF65-F5344CB8AC3E}">
        <p14:creationId xmlns:p14="http://schemas.microsoft.com/office/powerpoint/2010/main" val="34839045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smtClean="0"/>
              <a:t>2023-2024</a:t>
            </a:r>
            <a:endParaRPr lang="fr-FR" cap="all" dirty="0"/>
          </a:p>
        </p:txBody>
      </p:sp>
    </p:spTree>
    <p:extLst>
      <p:ext uri="{BB962C8B-B14F-4D97-AF65-F5344CB8AC3E}">
        <p14:creationId xmlns:p14="http://schemas.microsoft.com/office/powerpoint/2010/main" val="16410304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8682"/>
            <a:ext cx="9144000" cy="408481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0" indent="0">
              <a:buFont typeface="+mj-lt"/>
              <a:buNone/>
              <a:defRPr sz="3250"/>
            </a:lvl1pPr>
          </a:lstStyle>
          <a:p>
            <a:endParaRPr lang="fr-FR" dirty="0"/>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smtClean="0"/>
              <a:t>2023-2024</a:t>
            </a:r>
            <a:endParaRPr lang="fr-FR" cap="all" dirty="0"/>
          </a:p>
        </p:txBody>
      </p:sp>
    </p:spTree>
    <p:extLst>
      <p:ext uri="{BB962C8B-B14F-4D97-AF65-F5344CB8AC3E}">
        <p14:creationId xmlns:p14="http://schemas.microsoft.com/office/powerpoint/2010/main" val="19085968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a:xfrm>
            <a:off x="360000" y="4783500"/>
            <a:ext cx="5904000" cy="360000"/>
          </a:xfrm>
          <a:prstGeom prst="rect">
            <a:avLst/>
          </a:prstGeom>
        </p:spPr>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a:xfrm>
            <a:off x="6264000" y="4783500"/>
            <a:ext cx="1350000" cy="360000"/>
          </a:xfrm>
          <a:prstGeom prst="rect">
            <a:avLst/>
          </a:prstGeom>
        </p:spPr>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bwMode="gray"/>
        <p:txBody>
          <a:bodyPr/>
          <a:lstStyle/>
          <a:p>
            <a:pPr algn="r"/>
            <a:r>
              <a:rPr lang="fr-FR" cap="all" dirty="0" smtClean="0"/>
              <a:t>2023-2024</a:t>
            </a:r>
            <a:endParaRPr lang="fr-FR" cap="all" dirty="0"/>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750" b="1"/>
            </a:lvl1pPr>
            <a:lvl2pPr marL="108000" indent="-108000" algn="r">
              <a:spcBef>
                <a:spcPts val="0"/>
              </a:spcBef>
              <a:spcAft>
                <a:spcPts val="0"/>
              </a:spcAft>
              <a:buFont typeface="+mj-lt"/>
              <a:buAutoNum type="alphaLcPeriod"/>
              <a:defRPr sz="7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srgbClr val="435997"/>
                </a:solidFill>
                <a:effectLst/>
                <a:uLnTx/>
                <a:uFillTx/>
                <a:latin typeface="Marianne" panose="02000000000000000000" pitchFamily="2" charset="0"/>
                <a:ea typeface="+mn-ea"/>
                <a:cs typeface="+mn-cs"/>
              </a:rPr>
              <a:t>Valider les demandes d’orientation</a:t>
            </a:r>
          </a:p>
          <a:p>
            <a:pPr lvl="0"/>
            <a:endParaRPr lang="fr-FR"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rgbClr val="435997"/>
                </a:solidFill>
                <a:latin typeface="Marianne" panose="02000000000000000000" pitchFamily="2" charset="0"/>
              </a:defRPr>
            </a:lvl1pPr>
          </a:lstStyle>
          <a:p>
            <a:pPr algn="r"/>
            <a:r>
              <a:rPr lang="fr-FR" cap="all" dirty="0" smtClean="0"/>
              <a:t>2023-2024</a:t>
            </a:r>
            <a:endParaRPr lang="fr-FR" cap="all" dirty="0"/>
          </a:p>
        </p:txBody>
      </p:sp>
      <p:pic>
        <p:nvPicPr>
          <p:cNvPr id="5" name="Image 4"/>
          <p:cNvPicPr>
            <a:picLocks noChangeAspect="1"/>
          </p:cNvPicPr>
          <p:nvPr userDrawn="1"/>
        </p:nvPicPr>
        <p:blipFill>
          <a:blip r:embed="rId8"/>
          <a:stretch>
            <a:fillRect/>
          </a:stretch>
        </p:blipFill>
        <p:spPr>
          <a:xfrm>
            <a:off x="107504" y="78405"/>
            <a:ext cx="1091279" cy="8961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a:xfrm>
            <a:off x="7596336" y="4773703"/>
            <a:ext cx="1170000" cy="360000"/>
          </a:xfrm>
        </p:spPr>
        <p:txBody>
          <a:bodyPr/>
          <a:lstStyle/>
          <a:p>
            <a:pPr algn="r"/>
            <a:r>
              <a:rPr lang="fr-FR" cap="all" dirty="0" smtClean="0"/>
              <a:t>2023-2024</a:t>
            </a:r>
            <a:endParaRPr lang="fr-FR" cap="all" dirty="0"/>
          </a:p>
        </p:txBody>
      </p:sp>
      <p:sp>
        <p:nvSpPr>
          <p:cNvPr id="10" name="Espace réservé du texte 5"/>
          <p:cNvSpPr txBox="1">
            <a:spLocks/>
          </p:cNvSpPr>
          <p:nvPr/>
        </p:nvSpPr>
        <p:spPr>
          <a:xfrm>
            <a:off x="1043608" y="1635646"/>
            <a:ext cx="7254000" cy="2725228"/>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914378">
              <a:lnSpc>
                <a:spcPct val="90000"/>
              </a:lnSpc>
              <a:spcAft>
                <a:spcPts val="0"/>
              </a:spcAft>
            </a:pPr>
            <a:r>
              <a:rPr lang="fr-FR" sz="3250" b="1" cap="all" dirty="0">
                <a:solidFill>
                  <a:srgbClr val="435997"/>
                </a:solidFill>
                <a:latin typeface="Marianne" panose="02000000000000000000" pitchFamily="2" charset="0"/>
              </a:rPr>
              <a:t>Service en ligne orientation</a:t>
            </a:r>
          </a:p>
          <a:p>
            <a:pPr lvl="0" defTabSz="914378">
              <a:lnSpc>
                <a:spcPct val="90000"/>
              </a:lnSpc>
              <a:spcAft>
                <a:spcPts val="0"/>
              </a:spcAft>
            </a:pPr>
            <a:endParaRPr lang="fr-FR" sz="3250" b="1" cap="all" dirty="0">
              <a:solidFill>
                <a:srgbClr val="435997"/>
              </a:solidFill>
              <a:latin typeface="Marianne" panose="02000000000000000000" pitchFamily="2" charset="0"/>
            </a:endParaRPr>
          </a:p>
          <a:p>
            <a:pPr marL="0" lvl="1" indent="0" defTabSz="914378">
              <a:spcBef>
                <a:spcPts val="500"/>
              </a:spcBef>
              <a:spcAft>
                <a:spcPts val="0"/>
              </a:spcAft>
              <a:buNone/>
            </a:pPr>
            <a:r>
              <a:rPr lang="fr-FR" sz="2800" b="1" dirty="0">
                <a:solidFill>
                  <a:srgbClr val="435997"/>
                </a:solidFill>
                <a:latin typeface="Marianne" panose="02000000000000000000" pitchFamily="2" charset="0"/>
              </a:rPr>
              <a:t>Comment demander sa voie d’orientation après la </a:t>
            </a:r>
            <a:r>
              <a:rPr lang="fr-FR" sz="2800" b="1" dirty="0" smtClean="0">
                <a:solidFill>
                  <a:srgbClr val="435997"/>
                </a:solidFill>
                <a:latin typeface="Marianne" panose="02000000000000000000" pitchFamily="2" charset="0"/>
              </a:rPr>
              <a:t>3</a:t>
            </a:r>
            <a:r>
              <a:rPr lang="fr-FR" sz="2800" b="1" baseline="30000" dirty="0" smtClean="0">
                <a:solidFill>
                  <a:srgbClr val="435997"/>
                </a:solidFill>
                <a:latin typeface="Marianne" panose="02000000000000000000" pitchFamily="2" charset="0"/>
              </a:rPr>
              <a:t>e</a:t>
            </a:r>
            <a:r>
              <a:rPr lang="fr-FR" sz="2800" b="1" dirty="0">
                <a:solidFill>
                  <a:srgbClr val="435997"/>
                </a:solidFill>
                <a:latin typeface="Marianne" panose="02000000000000000000" pitchFamily="2" charset="0"/>
              </a:rPr>
              <a:t> </a:t>
            </a:r>
            <a:r>
              <a:rPr lang="fr-FR" sz="2800" b="1" dirty="0" smtClean="0">
                <a:solidFill>
                  <a:srgbClr val="435997"/>
                </a:solidFill>
                <a:latin typeface="Marianne" panose="02000000000000000000" pitchFamily="2" charset="0"/>
              </a:rPr>
              <a:t>?</a:t>
            </a:r>
            <a:endParaRPr lang="fr-FR" sz="2800" b="1" dirty="0">
              <a:solidFill>
                <a:srgbClr val="435997"/>
              </a:solidFill>
              <a:latin typeface="Marianne" panose="02000000000000000000" pitchFamily="2" charset="0"/>
            </a:endParaRPr>
          </a:p>
          <a:p>
            <a:pPr marL="0" lvl="1" indent="0" defTabSz="914378">
              <a:spcBef>
                <a:spcPts val="500"/>
              </a:spcBef>
              <a:spcAft>
                <a:spcPts val="0"/>
              </a:spcAft>
              <a:buNone/>
            </a:pPr>
            <a:endParaRPr lang="fr-FR" sz="3200" b="1" dirty="0">
              <a:solidFill>
                <a:srgbClr val="435997"/>
              </a:solidFill>
              <a:latin typeface="Marianne" panose="02000000000000000000" pitchFamily="2" charset="0"/>
            </a:endParaRPr>
          </a:p>
          <a:p>
            <a:pPr marL="0" lvl="1" indent="0" defTabSz="914378">
              <a:spcBef>
                <a:spcPts val="500"/>
              </a:spcBef>
              <a:spcAft>
                <a:spcPts val="0"/>
              </a:spcAft>
              <a:buNone/>
            </a:pPr>
            <a:r>
              <a:rPr lang="fr-FR" sz="2800" b="1" i="1" dirty="0">
                <a:solidFill>
                  <a:srgbClr val="435997"/>
                </a:solidFill>
                <a:latin typeface="Marianne" panose="02000000000000000000" pitchFamily="2" charset="0"/>
              </a:rPr>
              <a:t>Dialogue avec le conseil de classe</a:t>
            </a:r>
          </a:p>
          <a:p>
            <a:pPr marL="180000" lvl="1" indent="0">
              <a:buNone/>
            </a:pPr>
            <a:endParaRPr lang="fr-FR" sz="2800" b="1" dirty="0" smtClean="0">
              <a:solidFill>
                <a:srgbClr val="435997"/>
              </a:solidFill>
            </a:endParaRPr>
          </a:p>
          <a:p>
            <a:pPr lvl="1"/>
            <a:endParaRPr lang="fr-FR" sz="3200" b="1" baseline="30000" dirty="0" smtClean="0"/>
          </a:p>
          <a:p>
            <a:endParaRPr lang="fr-FR" dirty="0"/>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510354" y="311499"/>
            <a:ext cx="6600795" cy="4176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461665"/>
          </a:xfrm>
          <a:prstGeom prst="rect">
            <a:avLst/>
          </a:prstGeom>
        </p:spPr>
        <p:txBody>
          <a:bodyPr wrap="square">
            <a:spAutoFit/>
          </a:bodyPr>
          <a:lstStyle/>
          <a:p>
            <a:r>
              <a:rPr lang="fr-FR" sz="1200" b="1" dirty="0">
                <a:solidFill>
                  <a:srgbClr val="435997"/>
                </a:solidFill>
                <a:latin typeface="Marianne" panose="02000000000000000000" pitchFamily="2" charset="0"/>
              </a:rPr>
              <a:t>Demander sa voie d’orientation après </a:t>
            </a:r>
            <a:r>
              <a:rPr lang="fr-FR" sz="1200" b="1" dirty="0" smtClean="0">
                <a:solidFill>
                  <a:srgbClr val="435997"/>
                </a:solidFill>
                <a:latin typeface="Marianne" panose="02000000000000000000" pitchFamily="2" charset="0"/>
              </a:rPr>
              <a:t>la 3</a:t>
            </a:r>
            <a:r>
              <a:rPr lang="fr-FR" sz="1200" b="1" baseline="30000" dirty="0" smtClean="0">
                <a:solidFill>
                  <a:srgbClr val="435997"/>
                </a:solidFill>
                <a:latin typeface="Marianne" panose="02000000000000000000" pitchFamily="2" charset="0"/>
              </a:rPr>
              <a:t>e</a:t>
            </a:r>
            <a:endParaRPr lang="fr-FR" sz="1200" b="1" dirty="0" smtClean="0">
              <a:solidFill>
                <a:srgbClr val="435997"/>
              </a:solidFill>
              <a:latin typeface="Marianne" panose="02000000000000000000" pitchFamily="2" charset="0"/>
            </a:endParaRPr>
          </a:p>
          <a:p>
            <a:endParaRPr lang="fr-FR" sz="1200" b="1" dirty="0">
              <a:solidFill>
                <a:srgbClr val="435997"/>
              </a:solidFill>
              <a:latin typeface="Marianne" panose="02000000000000000000" pitchFamily="2" charset="0"/>
            </a:endParaRPr>
          </a:p>
        </p:txBody>
      </p:sp>
      <p:sp>
        <p:nvSpPr>
          <p:cNvPr id="8" name="Titre 8"/>
          <p:cNvSpPr>
            <a:spLocks noGrp="1"/>
          </p:cNvSpPr>
          <p:nvPr>
            <p:ph type="title" idx="4294967295"/>
          </p:nvPr>
        </p:nvSpPr>
        <p:spPr>
          <a:xfrm>
            <a:off x="251520" y="4394295"/>
            <a:ext cx="8216027"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Les étapes sont présentées avec des conseils pour </a:t>
            </a:r>
            <a:r>
              <a:rPr lang="fr-FR" sz="1400" dirty="0" smtClean="0">
                <a:solidFill>
                  <a:schemeClr val="tx2">
                    <a:lumMod val="75000"/>
                  </a:schemeClr>
                </a:solidFill>
                <a:latin typeface="Marianne" panose="02000000000000000000" pitchFamily="2" charset="0"/>
              </a:rPr>
              <a:t>s’informer sur les établissements et les formations envisagées après la 3</a:t>
            </a:r>
            <a:r>
              <a:rPr lang="fr-FR" sz="1400" baseline="30000" dirty="0" smtClean="0">
                <a:solidFill>
                  <a:schemeClr val="tx2">
                    <a:lumMod val="75000"/>
                  </a:schemeClr>
                </a:solidFill>
                <a:latin typeface="Marianne" panose="02000000000000000000" pitchFamily="2" charset="0"/>
              </a:rPr>
              <a:t>e</a:t>
            </a:r>
            <a:r>
              <a:rPr lang="fr-FR" sz="1400" dirty="0" smtClean="0">
                <a:solidFill>
                  <a:schemeClr val="tx2">
                    <a:lumMod val="75000"/>
                  </a:schemeClr>
                </a:solidFill>
                <a:latin typeface="Marianne" panose="02000000000000000000" pitchFamily="2" charset="0"/>
              </a:rPr>
              <a:t>.</a:t>
            </a:r>
            <a:endParaRPr lang="fr-FR" sz="14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1334725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339752" y="357666"/>
            <a:ext cx="5590209" cy="4608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Demander sa voie d’orientation après </a:t>
            </a:r>
            <a:r>
              <a:rPr lang="fr-FR" sz="1200" b="1" dirty="0" smtClean="0">
                <a:solidFill>
                  <a:srgbClr val="435997"/>
                </a:solidFill>
                <a:latin typeface="Marianne" panose="02000000000000000000" pitchFamily="2" charset="0"/>
              </a:rPr>
              <a:t>la 3</a:t>
            </a:r>
            <a:r>
              <a:rPr lang="fr-FR" sz="1200" b="1" baseline="30000" dirty="0" smtClean="0">
                <a:solidFill>
                  <a:srgbClr val="435997"/>
                </a:solidFill>
                <a:latin typeface="Marianne" panose="02000000000000000000" pitchFamily="2" charset="0"/>
              </a:rPr>
              <a:t>e</a:t>
            </a:r>
            <a:endParaRPr lang="fr-FR" sz="1200" b="1" dirty="0" smtClean="0">
              <a:solidFill>
                <a:srgbClr val="435997"/>
              </a:solidFill>
              <a:latin typeface="Marianne" panose="02000000000000000000" pitchFamily="2" charset="0"/>
            </a:endParaRPr>
          </a:p>
        </p:txBody>
      </p:sp>
      <p:sp>
        <p:nvSpPr>
          <p:cNvPr id="9" name="Titre 8"/>
          <p:cNvSpPr>
            <a:spLocks noGrp="1"/>
          </p:cNvSpPr>
          <p:nvPr>
            <p:ph type="title" idx="4294967295"/>
          </p:nvPr>
        </p:nvSpPr>
        <p:spPr>
          <a:xfrm>
            <a:off x="179512" y="2678520"/>
            <a:ext cx="338437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400" dirty="0">
                <a:solidFill>
                  <a:schemeClr val="tx2">
                    <a:lumMod val="75000"/>
                  </a:schemeClr>
                </a:solidFill>
                <a:latin typeface="Marianne" panose="02000000000000000000" pitchFamily="2" charset="0"/>
              </a:rPr>
              <a:t>Le bouton </a:t>
            </a:r>
            <a:r>
              <a:rPr lang="fr-FR" sz="1400" dirty="0" smtClean="0">
                <a:solidFill>
                  <a:schemeClr val="tx2">
                    <a:lumMod val="75000"/>
                  </a:schemeClr>
                </a:solidFill>
                <a:latin typeface="Marianne" panose="02000000000000000000" pitchFamily="2" charset="0"/>
              </a:rPr>
              <a:t>+ </a:t>
            </a:r>
            <a:r>
              <a:rPr lang="fr-FR" sz="1400" dirty="0">
                <a:solidFill>
                  <a:schemeClr val="tx2">
                    <a:lumMod val="75000"/>
                  </a:schemeClr>
                </a:solidFill>
                <a:latin typeface="Marianne" panose="02000000000000000000" pitchFamily="2" charset="0"/>
              </a:rPr>
              <a:t>Ajouter </a:t>
            </a:r>
            <a:r>
              <a:rPr lang="fr-FR" sz="1400" dirty="0" smtClean="0">
                <a:solidFill>
                  <a:schemeClr val="tx2">
                    <a:lumMod val="75000"/>
                  </a:schemeClr>
                </a:solidFill>
                <a:latin typeface="Marianne" panose="02000000000000000000" pitchFamily="2" charset="0"/>
              </a:rPr>
              <a:t>un choix ouvre </a:t>
            </a:r>
            <a:r>
              <a:rPr lang="fr-FR" sz="1400" dirty="0">
                <a:solidFill>
                  <a:schemeClr val="tx2">
                    <a:lumMod val="75000"/>
                  </a:schemeClr>
                </a:solidFill>
                <a:latin typeface="Marianne" panose="02000000000000000000" pitchFamily="2" charset="0"/>
              </a:rPr>
              <a:t>une pop-up qui permet la sélection d’une voie </a:t>
            </a:r>
            <a:r>
              <a:rPr lang="fr-FR" sz="1400" dirty="0" smtClean="0">
                <a:solidFill>
                  <a:schemeClr val="tx2">
                    <a:lumMod val="75000"/>
                  </a:schemeClr>
                </a:solidFill>
                <a:latin typeface="Marianne" panose="02000000000000000000" pitchFamily="2" charset="0"/>
              </a:rPr>
              <a:t>d’orientation.</a:t>
            </a:r>
            <a:endParaRPr lang="fr-FR" sz="14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3512753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Demander sa voie d’orientation après </a:t>
            </a:r>
            <a:r>
              <a:rPr lang="fr-FR" sz="1200" b="1" dirty="0" smtClean="0">
                <a:solidFill>
                  <a:srgbClr val="435997"/>
                </a:solidFill>
                <a:latin typeface="Marianne" panose="02000000000000000000" pitchFamily="2" charset="0"/>
              </a:rPr>
              <a:t>la 3</a:t>
            </a:r>
            <a:r>
              <a:rPr lang="fr-FR" sz="1200" b="1" baseline="30000" dirty="0" smtClean="0">
                <a:solidFill>
                  <a:srgbClr val="435997"/>
                </a:solidFill>
                <a:latin typeface="Marianne" panose="02000000000000000000" pitchFamily="2" charset="0"/>
              </a:rPr>
              <a:t>e</a:t>
            </a:r>
            <a:endParaRPr lang="fr-FR" sz="1200" b="1" dirty="0" smtClean="0">
              <a:solidFill>
                <a:srgbClr val="435997"/>
              </a:solidFill>
              <a:latin typeface="Marianne" panose="02000000000000000000" pitchFamily="2" charset="0"/>
            </a:endParaRPr>
          </a:p>
        </p:txBody>
      </p:sp>
      <p:sp>
        <p:nvSpPr>
          <p:cNvPr id="9" name="Titre 8"/>
          <p:cNvSpPr>
            <a:spLocks noGrp="1"/>
          </p:cNvSpPr>
          <p:nvPr>
            <p:ph type="title" idx="4294967295"/>
          </p:nvPr>
        </p:nvSpPr>
        <p:spPr>
          <a:xfrm>
            <a:off x="251519" y="4181132"/>
            <a:ext cx="868103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smtClean="0">
                <a:solidFill>
                  <a:schemeClr val="tx2">
                    <a:lumMod val="75000"/>
                  </a:schemeClr>
                </a:solidFill>
                <a:latin typeface="Marianne" panose="02000000000000000000" pitchFamily="2" charset="0"/>
              </a:rPr>
              <a:t>La </a:t>
            </a:r>
            <a:r>
              <a:rPr lang="fr-FR" sz="1400" dirty="0">
                <a:solidFill>
                  <a:schemeClr val="tx2">
                    <a:lumMod val="75000"/>
                  </a:schemeClr>
                </a:solidFill>
                <a:latin typeface="Marianne" panose="02000000000000000000" pitchFamily="2" charset="0"/>
              </a:rPr>
              <a:t>sélection d’une voie se fait dans l’ordre de préférence, il est possible de </a:t>
            </a:r>
            <a:r>
              <a:rPr lang="fr-FR" sz="1400" dirty="0" smtClean="0">
                <a:solidFill>
                  <a:schemeClr val="tx2">
                    <a:lumMod val="75000"/>
                  </a:schemeClr>
                </a:solidFill>
                <a:latin typeface="Marianne" panose="02000000000000000000" pitchFamily="2" charset="0"/>
              </a:rPr>
              <a:t>modifier les choix </a:t>
            </a:r>
            <a:r>
              <a:rPr lang="fr-FR" sz="1400" dirty="0">
                <a:solidFill>
                  <a:schemeClr val="tx2">
                    <a:lumMod val="75000"/>
                  </a:schemeClr>
                </a:solidFill>
                <a:latin typeface="Marianne" panose="02000000000000000000" pitchFamily="2" charset="0"/>
              </a:rPr>
              <a:t>jusqu’à la fermeture du service en ligne Orientation à la date indiquée par le chef </a:t>
            </a:r>
            <a:r>
              <a:rPr lang="fr-FR" sz="1400" dirty="0" smtClean="0">
                <a:solidFill>
                  <a:schemeClr val="tx2">
                    <a:lumMod val="75000"/>
                  </a:schemeClr>
                </a:solidFill>
                <a:latin typeface="Marianne" panose="02000000000000000000" pitchFamily="2" charset="0"/>
              </a:rPr>
              <a:t>d’établissement.</a:t>
            </a:r>
            <a:r>
              <a:rPr lang="fr-FR" sz="1400" dirty="0">
                <a:solidFill>
                  <a:schemeClr val="tx2">
                    <a:lumMod val="75000"/>
                  </a:schemeClr>
                </a:solidFill>
                <a:latin typeface="Marianne" panose="02000000000000000000" pitchFamily="2" charset="0"/>
              </a:rPr>
              <a:t/>
            </a:r>
            <a:br>
              <a:rPr lang="fr-FR" sz="1400" dirty="0">
                <a:solidFill>
                  <a:schemeClr val="tx2">
                    <a:lumMod val="75000"/>
                  </a:schemeClr>
                </a:solidFill>
                <a:latin typeface="Marianne" panose="02000000000000000000" pitchFamily="2" charset="0"/>
              </a:rPr>
            </a:br>
            <a:endParaRPr lang="fr-FR" sz="1400" dirty="0">
              <a:solidFill>
                <a:schemeClr val="tx2">
                  <a:lumMod val="75000"/>
                </a:schemeClr>
              </a:solidFill>
              <a:latin typeface="Marianne" panose="02000000000000000000" pitchFamily="2" charset="0"/>
            </a:endParaRPr>
          </a:p>
        </p:txBody>
      </p:sp>
      <p:pic>
        <p:nvPicPr>
          <p:cNvPr id="4" name="Image 3"/>
          <p:cNvPicPr>
            <a:picLocks noChangeAspect="1"/>
          </p:cNvPicPr>
          <p:nvPr/>
        </p:nvPicPr>
        <p:blipFill>
          <a:blip r:embed="rId2"/>
          <a:stretch>
            <a:fillRect/>
          </a:stretch>
        </p:blipFill>
        <p:spPr>
          <a:xfrm>
            <a:off x="755576" y="761132"/>
            <a:ext cx="7824533" cy="3420000"/>
          </a:xfrm>
          <a:prstGeom prst="rect">
            <a:avLst/>
          </a:prstGeom>
        </p:spPr>
      </p:pic>
    </p:spTree>
    <p:extLst>
      <p:ext uri="{BB962C8B-B14F-4D97-AF65-F5344CB8AC3E}">
        <p14:creationId xmlns:p14="http://schemas.microsoft.com/office/powerpoint/2010/main" val="1954584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6" name="ZoneTexte 5"/>
          <p:cNvSpPr txBox="1"/>
          <p:nvPr/>
        </p:nvSpPr>
        <p:spPr>
          <a:xfrm>
            <a:off x="0" y="1484784"/>
            <a:ext cx="9143999" cy="4647426"/>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endParaRPr lang="fr-FR" sz="3200" b="1" dirty="0" smtClean="0">
              <a:solidFill>
                <a:schemeClr val="bg1"/>
              </a:solidFill>
              <a:latin typeface="Marianne" panose="02000000000000000000" pitchFamily="2" charset="0"/>
            </a:endParaRPr>
          </a:p>
          <a:p>
            <a:r>
              <a:rPr lang="fr-FR" sz="3200" b="1" dirty="0" smtClean="0">
                <a:solidFill>
                  <a:schemeClr val="bg1"/>
                </a:solidFill>
                <a:latin typeface="Marianne" panose="02000000000000000000" pitchFamily="2" charset="0"/>
              </a:rPr>
              <a:t>Valider les demandes d’orientation</a:t>
            </a:r>
            <a:endParaRPr lang="fr-FR" sz="3200" b="1"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2073187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934831" y="357666"/>
            <a:ext cx="4665944" cy="4716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36504" cy="276999"/>
          </a:xfrm>
          <a:prstGeom prst="rect">
            <a:avLst/>
          </a:prstGeom>
        </p:spPr>
        <p:txBody>
          <a:bodyPr wrap="square">
            <a:spAutoFit/>
          </a:bodyPr>
          <a:lstStyle/>
          <a:p>
            <a:r>
              <a:rPr lang="fr-FR" sz="1200" b="1" dirty="0">
                <a:solidFill>
                  <a:srgbClr val="435997"/>
                </a:solidFill>
                <a:latin typeface="Marianne" panose="02000000000000000000" pitchFamily="2" charset="0"/>
              </a:rPr>
              <a:t>Valider les demandes </a:t>
            </a:r>
            <a:r>
              <a:rPr lang="fr-FR" sz="1200" b="1" dirty="0" smtClean="0">
                <a:solidFill>
                  <a:srgbClr val="435997"/>
                </a:solidFill>
                <a:latin typeface="Marianne" panose="02000000000000000000" pitchFamily="2" charset="0"/>
              </a:rPr>
              <a:t>d’orientation</a:t>
            </a:r>
            <a:endParaRPr lang="fr-FR" sz="1200" b="1" dirty="0">
              <a:solidFill>
                <a:srgbClr val="435997"/>
              </a:solidFill>
              <a:latin typeface="Marianne" panose="02000000000000000000" pitchFamily="2" charset="0"/>
            </a:endParaRPr>
          </a:p>
        </p:txBody>
      </p:sp>
      <p:sp>
        <p:nvSpPr>
          <p:cNvPr id="8" name="Titre 8"/>
          <p:cNvSpPr>
            <a:spLocks noGrp="1"/>
          </p:cNvSpPr>
          <p:nvPr>
            <p:ph type="title" idx="4294967295"/>
          </p:nvPr>
        </p:nvSpPr>
        <p:spPr>
          <a:xfrm>
            <a:off x="323528" y="2283718"/>
            <a:ext cx="3240360"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400" dirty="0" smtClean="0">
                <a:solidFill>
                  <a:schemeClr val="tx2">
                    <a:lumMod val="75000"/>
                  </a:schemeClr>
                </a:solidFill>
                <a:latin typeface="Marianne" panose="02000000000000000000" pitchFamily="2" charset="0"/>
              </a:rPr>
              <a:t/>
            </a:r>
            <a:br>
              <a:rPr lang="fr-FR" sz="1400" dirty="0" smtClean="0">
                <a:solidFill>
                  <a:schemeClr val="tx2">
                    <a:lumMod val="75000"/>
                  </a:schemeClr>
                </a:solidFill>
                <a:latin typeface="Marianne" panose="02000000000000000000" pitchFamily="2" charset="0"/>
              </a:rPr>
            </a:br>
            <a:r>
              <a:rPr lang="fr-FR" sz="1400" dirty="0" smtClean="0">
                <a:solidFill>
                  <a:schemeClr val="tx2">
                    <a:lumMod val="75000"/>
                  </a:schemeClr>
                </a:solidFill>
                <a:latin typeface="Marianne" panose="02000000000000000000" pitchFamily="2" charset="0"/>
              </a:rPr>
              <a:t>Les choix validés sont transmis automatiquement à l’établissement pour le conseil de classe.</a:t>
            </a:r>
            <a:endParaRPr lang="fr-FR" sz="14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1549863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3419872" y="357666"/>
            <a:ext cx="3873546" cy="4680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Valider les demandes </a:t>
            </a:r>
            <a:r>
              <a:rPr lang="fr-FR" sz="1200" b="1" dirty="0" smtClean="0">
                <a:solidFill>
                  <a:srgbClr val="435997"/>
                </a:solidFill>
                <a:latin typeface="Marianne" panose="02000000000000000000" pitchFamily="2" charset="0"/>
              </a:rPr>
              <a:t>d’orientation</a:t>
            </a:r>
            <a:endParaRPr lang="fr-FR" sz="1200" b="1" dirty="0">
              <a:solidFill>
                <a:srgbClr val="435997"/>
              </a:solidFill>
              <a:latin typeface="Marianne" panose="02000000000000000000" pitchFamily="2" charset="0"/>
            </a:endParaRPr>
          </a:p>
        </p:txBody>
      </p:sp>
      <p:sp>
        <p:nvSpPr>
          <p:cNvPr id="6" name="Rectangle 5"/>
          <p:cNvSpPr/>
          <p:nvPr/>
        </p:nvSpPr>
        <p:spPr>
          <a:xfrm>
            <a:off x="251520" y="1635646"/>
            <a:ext cx="3240360"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smtClean="0">
                <a:solidFill>
                  <a:schemeClr val="tx2">
                    <a:lumMod val="75000"/>
                  </a:schemeClr>
                </a:solidFill>
                <a:latin typeface="Marianne" panose="02000000000000000000" pitchFamily="2" charset="0"/>
              </a:rPr>
              <a:t>Un courriel </a:t>
            </a:r>
            <a:r>
              <a:rPr lang="fr-FR" sz="1400" b="1" dirty="0">
                <a:solidFill>
                  <a:schemeClr val="tx2">
                    <a:lumMod val="75000"/>
                  </a:schemeClr>
                </a:solidFill>
                <a:latin typeface="Marianne" panose="02000000000000000000" pitchFamily="2" charset="0"/>
              </a:rPr>
              <a:t>avec le récapitulatif des </a:t>
            </a:r>
            <a:r>
              <a:rPr lang="fr-FR" sz="1400" b="1" dirty="0" smtClean="0">
                <a:solidFill>
                  <a:schemeClr val="tx2">
                    <a:lumMod val="75000"/>
                  </a:schemeClr>
                </a:solidFill>
                <a:latin typeface="Marianne" panose="02000000000000000000" pitchFamily="2" charset="0"/>
              </a:rPr>
              <a:t>choix</a:t>
            </a:r>
            <a:r>
              <a:rPr lang="fr-FR" sz="1400" b="1" dirty="0">
                <a:solidFill>
                  <a:schemeClr val="tx2">
                    <a:lumMod val="75000"/>
                  </a:schemeClr>
                </a:solidFill>
                <a:latin typeface="Marianne" panose="02000000000000000000" pitchFamily="2" charset="0"/>
              </a:rPr>
              <a:t> </a:t>
            </a:r>
            <a:r>
              <a:rPr lang="fr-FR" sz="1400" b="1" dirty="0" smtClean="0">
                <a:solidFill>
                  <a:schemeClr val="tx2">
                    <a:lumMod val="75000"/>
                  </a:schemeClr>
                </a:solidFill>
                <a:latin typeface="Marianne" panose="02000000000000000000" pitchFamily="2" charset="0"/>
              </a:rPr>
              <a:t>validés est </a:t>
            </a:r>
            <a:r>
              <a:rPr lang="fr-FR" sz="1400" b="1" dirty="0">
                <a:solidFill>
                  <a:schemeClr val="tx2">
                    <a:lumMod val="75000"/>
                  </a:schemeClr>
                </a:solidFill>
                <a:latin typeface="Marianne" panose="02000000000000000000" pitchFamily="2" charset="0"/>
              </a:rPr>
              <a:t>transmis à chaque représentant </a:t>
            </a:r>
            <a:r>
              <a:rPr lang="fr-FR" sz="1400" b="1" dirty="0" smtClean="0">
                <a:solidFill>
                  <a:schemeClr val="tx2">
                    <a:lumMod val="75000"/>
                  </a:schemeClr>
                </a:solidFill>
                <a:latin typeface="Marianne" panose="02000000000000000000" pitchFamily="2" charset="0"/>
              </a:rPr>
              <a:t>légal. </a:t>
            </a:r>
          </a:p>
          <a:p>
            <a:endParaRPr lang="fr-FR" sz="1400" b="1" dirty="0">
              <a:solidFill>
                <a:schemeClr val="tx2">
                  <a:lumMod val="75000"/>
                </a:schemeClr>
              </a:solidFill>
              <a:latin typeface="Marianne" panose="02000000000000000000" pitchFamily="2" charset="0"/>
            </a:endParaRPr>
          </a:p>
          <a:p>
            <a:r>
              <a:rPr lang="fr-FR" sz="1400" b="1" dirty="0" smtClean="0">
                <a:solidFill>
                  <a:schemeClr val="tx2">
                    <a:lumMod val="75000"/>
                  </a:schemeClr>
                </a:solidFill>
                <a:latin typeface="Marianne" panose="02000000000000000000" pitchFamily="2" charset="0"/>
              </a:rPr>
              <a:t>Les choix peuvent être modifiés jusqu’à la fermeture du service. </a:t>
            </a:r>
            <a:endParaRPr lang="fr-FR" sz="1400" b="1"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2807129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8" name="ZoneTexte 7"/>
          <p:cNvSpPr txBox="1"/>
          <p:nvPr/>
        </p:nvSpPr>
        <p:spPr>
          <a:xfrm>
            <a:off x="1" y="1730574"/>
            <a:ext cx="9143999" cy="468000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endParaRPr lang="fr-FR" sz="3200" b="1" dirty="0" smtClean="0">
              <a:solidFill>
                <a:schemeClr val="bg1"/>
              </a:solidFill>
              <a:latin typeface="Marianne" panose="02000000000000000000" pitchFamily="2" charset="0"/>
            </a:endParaRPr>
          </a:p>
          <a:p>
            <a:r>
              <a:rPr lang="fr-FR" sz="3200" b="1" dirty="0" smtClean="0">
                <a:solidFill>
                  <a:schemeClr val="bg1"/>
                </a:solidFill>
                <a:latin typeface="Marianne" panose="02000000000000000000" pitchFamily="2" charset="0"/>
              </a:rPr>
              <a:t>Répondre aux propositions d’orientation</a:t>
            </a:r>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rgbClr val="435997"/>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941557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403648" y="322170"/>
            <a:ext cx="6692739" cy="4284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smtClean="0">
                <a:solidFill>
                  <a:srgbClr val="435997"/>
                </a:solidFill>
                <a:latin typeface="Marianne" panose="02000000000000000000" pitchFamily="2" charset="0"/>
              </a:rPr>
              <a:t>Répondre aux propositions d’orientation</a:t>
            </a:r>
            <a:endParaRPr lang="fr-FR" sz="1200" b="1" dirty="0">
              <a:solidFill>
                <a:srgbClr val="435997"/>
              </a:solidFill>
              <a:latin typeface="Marianne" panose="02000000000000000000" pitchFamily="2" charset="0"/>
            </a:endParaRPr>
          </a:p>
        </p:txBody>
      </p:sp>
      <p:sp>
        <p:nvSpPr>
          <p:cNvPr id="8" name="Rectangle 7"/>
          <p:cNvSpPr/>
          <p:nvPr/>
        </p:nvSpPr>
        <p:spPr>
          <a:xfrm>
            <a:off x="179512" y="4578808"/>
            <a:ext cx="8280920" cy="307777"/>
          </a:xfrm>
          <a:prstGeom prst="rect">
            <a:avLst/>
          </a:prstGeom>
        </p:spPr>
        <p:txBody>
          <a:bodyPr wrap="square">
            <a:spAutoFit/>
          </a:bodyPr>
          <a:lstStyle/>
          <a:p>
            <a:r>
              <a:rPr lang="fr-FR" sz="1400" b="1" dirty="0">
                <a:solidFill>
                  <a:schemeClr val="tx2">
                    <a:lumMod val="75000"/>
                  </a:schemeClr>
                </a:solidFill>
                <a:latin typeface="Marianne" panose="02000000000000000000" pitchFamily="2" charset="0"/>
              </a:rPr>
              <a:t>L’un ou l’autre des représentants légaux peut répondre aux propositions du conseil de </a:t>
            </a:r>
            <a:r>
              <a:rPr lang="fr-FR" sz="1400" b="1" dirty="0" smtClean="0">
                <a:solidFill>
                  <a:schemeClr val="tx2">
                    <a:lumMod val="75000"/>
                  </a:schemeClr>
                </a:solidFill>
                <a:latin typeface="Marianne" panose="02000000000000000000" pitchFamily="2" charset="0"/>
              </a:rPr>
              <a:t>classe.</a:t>
            </a:r>
            <a:endParaRPr lang="fr-FR" sz="1400" b="1"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2842292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t>XX/XX/XXXX</a:t>
            </a:r>
            <a:endParaRPr lang="fr-FR" cap="all" dirty="0"/>
          </a:p>
        </p:txBody>
      </p:sp>
      <p:sp>
        <p:nvSpPr>
          <p:cNvPr id="15" name="ZoneTexte 14"/>
          <p:cNvSpPr txBox="1"/>
          <p:nvPr/>
        </p:nvSpPr>
        <p:spPr>
          <a:xfrm>
            <a:off x="-20807" y="1412776"/>
            <a:ext cx="9143999" cy="500400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Se connecter au service en ligne Orientation</a:t>
            </a:r>
          </a:p>
          <a:p>
            <a:endParaRPr lang="fr-FR" sz="3200" b="1" dirty="0" smtClean="0">
              <a:solidFill>
                <a:schemeClr val="bg1"/>
              </a:solidFill>
              <a:latin typeface="Marianne" panose="02000000000000000000" pitchFamily="2" charset="0"/>
            </a:endParaRPr>
          </a:p>
          <a:p>
            <a:r>
              <a:rPr lang="fr-FR" sz="2400" b="1" dirty="0" smtClean="0">
                <a:solidFill>
                  <a:schemeClr val="bg1"/>
                </a:solidFill>
                <a:latin typeface="Marianne" panose="02000000000000000000" pitchFamily="2" charset="0"/>
              </a:rPr>
              <a:t>Compatible avec tous types de supports, tablettes,    smartphones, ordinateurs</a:t>
            </a:r>
          </a:p>
          <a:p>
            <a:endParaRPr lang="fr-FR" sz="2400" b="1" dirty="0" smtClean="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endParaRPr lang="fr-FR" sz="24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rgbClr val="435997"/>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08264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9" name="Rectangle 8"/>
          <p:cNvSpPr/>
          <p:nvPr/>
        </p:nvSpPr>
        <p:spPr>
          <a:xfrm>
            <a:off x="323528" y="3812176"/>
            <a:ext cx="8748453" cy="867930"/>
          </a:xfrm>
          <a:prstGeom prst="rect">
            <a:avLst/>
          </a:prstGeom>
        </p:spPr>
        <p:txBody>
          <a:bodyPr wrap="square">
            <a:spAutoFit/>
          </a:bodyPr>
          <a:lstStyle/>
          <a:p>
            <a:pPr lvl="0" defTabSz="1219170">
              <a:lnSpc>
                <a:spcPct val="90000"/>
              </a:lnSpc>
              <a:spcBef>
                <a:spcPct val="0"/>
              </a:spcBef>
            </a:pPr>
            <a:r>
              <a:rPr lang="fr-FR" sz="1400" b="1" dirty="0">
                <a:solidFill>
                  <a:schemeClr val="tx2">
                    <a:lumMod val="75000"/>
                  </a:schemeClr>
                </a:solidFill>
                <a:latin typeface="Marianne" panose="02000000000000000000" pitchFamily="2" charset="0"/>
              </a:rPr>
              <a:t>Le compte du représentant légal permet de formuler les choix et de répondre aux propositions </a:t>
            </a:r>
            <a:r>
              <a:rPr lang="fr-FR" sz="1400" b="1" dirty="0" smtClean="0">
                <a:solidFill>
                  <a:schemeClr val="tx2">
                    <a:lumMod val="75000"/>
                  </a:schemeClr>
                </a:solidFill>
                <a:latin typeface="Marianne" panose="02000000000000000000" pitchFamily="2" charset="0"/>
              </a:rPr>
              <a:t>d’orientation.</a:t>
            </a: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endParaRPr lang="fr-FR" sz="1400" b="1" dirty="0">
              <a:solidFill>
                <a:schemeClr val="tx2">
                  <a:lumMod val="75000"/>
                </a:schemeClr>
              </a:solidFill>
              <a:latin typeface="Marianne" panose="02000000000000000000" pitchFamily="2" charset="0"/>
            </a:endParaRPr>
          </a:p>
          <a:p>
            <a:pPr lvl="0" defTabSz="1219170">
              <a:lnSpc>
                <a:spcPct val="90000"/>
              </a:lnSpc>
              <a:spcBef>
                <a:spcPct val="0"/>
              </a:spcBef>
            </a:pPr>
            <a:r>
              <a:rPr lang="fr-FR" sz="1400" b="1" dirty="0">
                <a:solidFill>
                  <a:schemeClr val="tx2">
                    <a:lumMod val="75000"/>
                  </a:schemeClr>
                </a:solidFill>
                <a:latin typeface="Marianne" panose="02000000000000000000" pitchFamily="2" charset="0"/>
              </a:rPr>
              <a:t>Le compte de l’élève permet de lire ce que le représentant légal a </a:t>
            </a:r>
            <a:r>
              <a:rPr lang="fr-FR" sz="1400" b="1" dirty="0" smtClean="0">
                <a:solidFill>
                  <a:schemeClr val="tx2">
                    <a:lumMod val="75000"/>
                  </a:schemeClr>
                </a:solidFill>
                <a:latin typeface="Marianne" panose="02000000000000000000" pitchFamily="2" charset="0"/>
              </a:rPr>
              <a:t>complété.</a:t>
            </a:r>
            <a:endParaRPr lang="fr-FR" sz="1400" dirty="0">
              <a:solidFill>
                <a:schemeClr val="tx2">
                  <a:lumMod val="75000"/>
                </a:schemeClr>
              </a:solidFill>
            </a:endParaRPr>
          </a:p>
        </p:txBody>
      </p:sp>
      <p:pic>
        <p:nvPicPr>
          <p:cNvPr id="13" name="Image 12"/>
          <p:cNvPicPr>
            <a:picLocks noChangeAspect="1"/>
          </p:cNvPicPr>
          <p:nvPr/>
        </p:nvPicPr>
        <p:blipFill>
          <a:blip r:embed="rId2"/>
          <a:stretch>
            <a:fillRect/>
          </a:stretch>
        </p:blipFill>
        <p:spPr>
          <a:xfrm>
            <a:off x="1428074" y="379887"/>
            <a:ext cx="6539359" cy="3204000"/>
          </a:xfrm>
          <a:prstGeom prst="rect">
            <a:avLst/>
          </a:prstGeom>
        </p:spPr>
      </p:pic>
    </p:spTree>
    <p:extLst>
      <p:ext uri="{BB962C8B-B14F-4D97-AF65-F5344CB8AC3E}">
        <p14:creationId xmlns:p14="http://schemas.microsoft.com/office/powerpoint/2010/main" val="2522503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547662" y="337240"/>
            <a:ext cx="5803895" cy="3853006"/>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6" name="Rectangle 5"/>
          <p:cNvSpPr/>
          <p:nvPr/>
        </p:nvSpPr>
        <p:spPr>
          <a:xfrm>
            <a:off x="255378" y="4202670"/>
            <a:ext cx="8388464" cy="867930"/>
          </a:xfrm>
          <a:prstGeom prst="rect">
            <a:avLst/>
          </a:prstGeom>
        </p:spPr>
        <p:txBody>
          <a:bodyPr wrap="square">
            <a:spAutoFit/>
          </a:bodyPr>
          <a:lstStyle/>
          <a:p>
            <a:pPr lvl="0" defTabSz="1219170">
              <a:lnSpc>
                <a:spcPct val="90000"/>
              </a:lnSpc>
              <a:spcBef>
                <a:spcPct val="0"/>
              </a:spcBef>
            </a:pPr>
            <a:r>
              <a:rPr lang="fr-FR" sz="1400" b="1" dirty="0">
                <a:solidFill>
                  <a:schemeClr val="tx2">
                    <a:lumMod val="75000"/>
                  </a:schemeClr>
                </a:solidFill>
                <a:latin typeface="Marianne" panose="02000000000000000000" pitchFamily="2" charset="0"/>
              </a:rPr>
              <a:t>Se connecter avec mon compte </a:t>
            </a:r>
            <a:r>
              <a:rPr lang="fr-FR" sz="1400" b="1" dirty="0" err="1">
                <a:solidFill>
                  <a:schemeClr val="tx2">
                    <a:lumMod val="75000"/>
                  </a:schemeClr>
                </a:solidFill>
                <a:latin typeface="Marianne" panose="02000000000000000000" pitchFamily="2" charset="0"/>
              </a:rPr>
              <a:t>ÉduConnect</a:t>
            </a:r>
            <a:r>
              <a:rPr lang="fr-FR" sz="1400" b="1" dirty="0">
                <a:solidFill>
                  <a:schemeClr val="tx2">
                    <a:lumMod val="75000"/>
                  </a:schemeClr>
                </a:solidFill>
                <a:latin typeface="Marianne" panose="02000000000000000000" pitchFamily="2" charset="0"/>
              </a:rPr>
              <a:t>, l’identifiant et le mot de passe transmis par le chef </a:t>
            </a:r>
            <a:r>
              <a:rPr lang="fr-FR" sz="1400" b="1" dirty="0" smtClean="0">
                <a:solidFill>
                  <a:schemeClr val="tx2">
                    <a:lumMod val="75000"/>
                  </a:schemeClr>
                </a:solidFill>
                <a:latin typeface="Marianne" panose="02000000000000000000" pitchFamily="2" charset="0"/>
              </a:rPr>
              <a:t>d’établissement.</a:t>
            </a: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endParaRPr lang="fr-FR" sz="1400" dirty="0">
              <a:solidFill>
                <a:schemeClr val="tx2">
                  <a:lumMod val="75000"/>
                </a:schemeClr>
              </a:solidFill>
            </a:endParaRPr>
          </a:p>
        </p:txBody>
      </p:sp>
    </p:spTree>
    <p:extLst>
      <p:ext uri="{BB962C8B-B14F-4D97-AF65-F5344CB8AC3E}">
        <p14:creationId xmlns:p14="http://schemas.microsoft.com/office/powerpoint/2010/main" val="1505815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259632" y="483518"/>
            <a:ext cx="6193600" cy="4608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6" name="Rectangle 5"/>
          <p:cNvSpPr/>
          <p:nvPr/>
        </p:nvSpPr>
        <p:spPr>
          <a:xfrm>
            <a:off x="6952441" y="1942719"/>
            <a:ext cx="1864825" cy="1255728"/>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Accès aux services en ligne dans le menu Mes </a:t>
            </a:r>
            <a:r>
              <a:rPr lang="fr-FR" sz="1400" b="1" dirty="0" smtClean="0">
                <a:solidFill>
                  <a:schemeClr val="tx2">
                    <a:lumMod val="75000"/>
                  </a:schemeClr>
                </a:solidFill>
                <a:latin typeface="Marianne" panose="02000000000000000000" pitchFamily="2" charset="0"/>
              </a:rPr>
              <a:t>services.</a:t>
            </a:r>
            <a:endParaRPr lang="fr-FR" sz="1400" dirty="0">
              <a:solidFill>
                <a:schemeClr val="tx2">
                  <a:lumMod val="75000"/>
                </a:schemeClr>
              </a:solidFill>
            </a:endParaRPr>
          </a:p>
          <a:p>
            <a:pPr lvl="0" defTabSz="1219170">
              <a:lnSpc>
                <a:spcPct val="90000"/>
              </a:lnSpc>
              <a:spcBef>
                <a:spcPct val="0"/>
              </a:spcBef>
            </a:pPr>
            <a:r>
              <a:rPr lang="fr-FR" sz="1400" b="1" dirty="0">
                <a:solidFill>
                  <a:srgbClr val="31849B"/>
                </a:solidFill>
                <a:latin typeface="Marianne" panose="02000000000000000000" pitchFamily="2" charset="0"/>
              </a:rPr>
              <a:t/>
            </a:r>
            <a:br>
              <a:rPr lang="fr-FR" sz="1400" b="1" dirty="0">
                <a:solidFill>
                  <a:srgbClr val="31849B"/>
                </a:solidFill>
                <a:latin typeface="Marianne" panose="02000000000000000000" pitchFamily="2" charset="0"/>
              </a:rPr>
            </a:br>
            <a:r>
              <a:rPr lang="fr-FR" sz="1400" b="1" dirty="0">
                <a:solidFill>
                  <a:srgbClr val="31849B"/>
                </a:solidFill>
                <a:latin typeface="Marianne" panose="02000000000000000000" pitchFamily="2" charset="0"/>
              </a:rPr>
              <a:t/>
            </a:r>
            <a:br>
              <a:rPr lang="fr-FR" sz="1400" b="1" dirty="0">
                <a:solidFill>
                  <a:srgbClr val="31849B"/>
                </a:solidFill>
                <a:latin typeface="Marianne" panose="02000000000000000000" pitchFamily="2" charset="0"/>
              </a:rPr>
            </a:br>
            <a:endParaRPr lang="fr-FR" sz="1400" dirty="0"/>
          </a:p>
        </p:txBody>
      </p:sp>
    </p:spTree>
    <p:extLst>
      <p:ext uri="{BB962C8B-B14F-4D97-AF65-F5344CB8AC3E}">
        <p14:creationId xmlns:p14="http://schemas.microsoft.com/office/powerpoint/2010/main" val="370121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187624" y="555526"/>
            <a:ext cx="7548300" cy="4284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6" name="Rectangle 5"/>
          <p:cNvSpPr/>
          <p:nvPr/>
        </p:nvSpPr>
        <p:spPr>
          <a:xfrm>
            <a:off x="2942416" y="2283718"/>
            <a:ext cx="5256584" cy="1255728"/>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Sur la page d’accueil de Scolarité services </a:t>
            </a:r>
            <a:r>
              <a:rPr lang="fr-FR" sz="1400" b="1" dirty="0" smtClean="0">
                <a:solidFill>
                  <a:schemeClr val="tx2">
                    <a:lumMod val="75000"/>
                  </a:schemeClr>
                </a:solidFill>
                <a:latin typeface="Marianne" panose="02000000000000000000" pitchFamily="2" charset="0"/>
              </a:rPr>
              <a:t>choisir Orientation </a:t>
            </a:r>
            <a:r>
              <a:rPr lang="fr-FR" sz="1400" b="1" dirty="0">
                <a:solidFill>
                  <a:schemeClr val="tx2">
                    <a:lumMod val="75000"/>
                  </a:schemeClr>
                </a:solidFill>
                <a:latin typeface="Marianne" panose="02000000000000000000" pitchFamily="2" charset="0"/>
              </a:rPr>
              <a:t>à partir de la date indiquée par le chef d’établissement.</a:t>
            </a:r>
            <a:br>
              <a:rPr lang="fr-FR" sz="1400" b="1" dirty="0">
                <a:solidFill>
                  <a:schemeClr val="tx2">
                    <a:lumMod val="75000"/>
                  </a:schemeClr>
                </a:solidFill>
                <a:latin typeface="Marianne" panose="02000000000000000000" pitchFamily="2" charset="0"/>
              </a:rPr>
            </a:br>
            <a:r>
              <a:rPr lang="fr-FR" sz="1400" b="1" dirty="0" smtClean="0">
                <a:solidFill>
                  <a:schemeClr val="tx2">
                    <a:lumMod val="75000"/>
                  </a:schemeClr>
                </a:solidFill>
                <a:latin typeface="Marianne" panose="02000000000000000000" pitchFamily="2" charset="0"/>
              </a:rPr>
              <a:t> </a:t>
            </a: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r>
              <a:rPr lang="fr-FR" sz="1400" b="1" dirty="0">
                <a:solidFill>
                  <a:srgbClr val="31849B"/>
                </a:solidFill>
                <a:latin typeface="Marianne" panose="02000000000000000000" pitchFamily="2" charset="0"/>
              </a:rPr>
              <a:t/>
            </a:r>
            <a:br>
              <a:rPr lang="fr-FR" sz="1400" b="1" dirty="0">
                <a:solidFill>
                  <a:srgbClr val="31849B"/>
                </a:solidFill>
                <a:latin typeface="Marianne" panose="02000000000000000000" pitchFamily="2" charset="0"/>
              </a:rPr>
            </a:br>
            <a:endParaRPr lang="fr-FR" sz="1400" dirty="0"/>
          </a:p>
        </p:txBody>
      </p:sp>
    </p:spTree>
    <p:extLst>
      <p:ext uri="{BB962C8B-B14F-4D97-AF65-F5344CB8AC3E}">
        <p14:creationId xmlns:p14="http://schemas.microsoft.com/office/powerpoint/2010/main" val="1651283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1193791" y="463500"/>
            <a:ext cx="3771885" cy="4680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6" name="Rectangle 5"/>
          <p:cNvSpPr/>
          <p:nvPr/>
        </p:nvSpPr>
        <p:spPr>
          <a:xfrm>
            <a:off x="4965676" y="1347614"/>
            <a:ext cx="4067944" cy="1837426"/>
          </a:xfrm>
          <a:prstGeom prst="rect">
            <a:avLst/>
          </a:prstGeom>
        </p:spPr>
        <p:txBody>
          <a:bodyPr wrap="square">
            <a:spAutoFit/>
          </a:bodyPr>
          <a:lstStyle/>
          <a:p>
            <a:pPr defTabSz="1219170">
              <a:lnSpc>
                <a:spcPct val="90000"/>
              </a:lnSpc>
              <a:spcBef>
                <a:spcPct val="0"/>
              </a:spcBef>
            </a:pPr>
            <a:r>
              <a:rPr lang="fr-FR" sz="1400" b="1" dirty="0" smtClean="0">
                <a:solidFill>
                  <a:schemeClr val="tx2">
                    <a:lumMod val="75000"/>
                  </a:schemeClr>
                </a:solidFill>
                <a:latin typeface="Marianne" panose="02000000000000000000" pitchFamily="2" charset="0"/>
              </a:rPr>
              <a:t>Les étapes de </a:t>
            </a:r>
            <a:r>
              <a:rPr lang="fr-FR" sz="1400" b="1" dirty="0">
                <a:solidFill>
                  <a:schemeClr val="tx2">
                    <a:lumMod val="75000"/>
                  </a:schemeClr>
                </a:solidFill>
                <a:latin typeface="Marianne" panose="02000000000000000000" pitchFamily="2" charset="0"/>
              </a:rPr>
              <a:t>l’orientation, l’affectation et l’inscription sont </a:t>
            </a:r>
            <a:r>
              <a:rPr lang="fr-FR" sz="1400" b="1" dirty="0" smtClean="0">
                <a:solidFill>
                  <a:schemeClr val="tx2">
                    <a:lumMod val="75000"/>
                  </a:schemeClr>
                </a:solidFill>
                <a:latin typeface="Marianne" panose="02000000000000000000" pitchFamily="2" charset="0"/>
              </a:rPr>
              <a:t>présentées pour </a:t>
            </a:r>
            <a:r>
              <a:rPr lang="fr-FR" sz="1400" b="1" dirty="0">
                <a:solidFill>
                  <a:schemeClr val="tx2">
                    <a:lumMod val="75000"/>
                  </a:schemeClr>
                </a:solidFill>
                <a:latin typeface="Marianne" panose="02000000000000000000" pitchFamily="2" charset="0"/>
              </a:rPr>
              <a:t>préparer la rentrée 2024. </a:t>
            </a:r>
            <a:endParaRPr lang="fr-FR" sz="1400" b="1" dirty="0" smtClean="0">
              <a:solidFill>
                <a:schemeClr val="tx2">
                  <a:lumMod val="75000"/>
                </a:schemeClr>
              </a:solidFill>
              <a:latin typeface="Marianne" panose="02000000000000000000" pitchFamily="2" charset="0"/>
            </a:endParaRPr>
          </a:p>
          <a:p>
            <a:pPr defTabSz="1219170">
              <a:lnSpc>
                <a:spcPct val="90000"/>
              </a:lnSpc>
              <a:spcBef>
                <a:spcPct val="0"/>
              </a:spcBef>
            </a:pPr>
            <a:endParaRPr lang="fr-FR" sz="1400" b="1" dirty="0">
              <a:solidFill>
                <a:schemeClr val="tx2">
                  <a:lumMod val="75000"/>
                </a:schemeClr>
              </a:solidFill>
              <a:latin typeface="Marianne" panose="02000000000000000000" pitchFamily="2" charset="0"/>
            </a:endParaRPr>
          </a:p>
          <a:p>
            <a:pPr defTabSz="1219170">
              <a:lnSpc>
                <a:spcPct val="90000"/>
              </a:lnSpc>
              <a:spcBef>
                <a:spcPct val="0"/>
              </a:spcBef>
            </a:pPr>
            <a:r>
              <a:rPr lang="fr-FR" sz="1400" b="1" dirty="0" smtClean="0">
                <a:solidFill>
                  <a:schemeClr val="tx2">
                    <a:lumMod val="75000"/>
                  </a:schemeClr>
                </a:solidFill>
                <a:latin typeface="Marianne" panose="02000000000000000000" pitchFamily="2" charset="0"/>
              </a:rPr>
              <a:t>Le </a:t>
            </a:r>
            <a:r>
              <a:rPr lang="fr-FR" sz="1400" b="1" dirty="0">
                <a:solidFill>
                  <a:schemeClr val="tx2">
                    <a:lumMod val="75000"/>
                  </a:schemeClr>
                </a:solidFill>
                <a:latin typeface="Marianne" panose="02000000000000000000" pitchFamily="2" charset="0"/>
              </a:rPr>
              <a:t>bouton activé indique l’étape en cours.</a:t>
            </a:r>
          </a:p>
          <a:p>
            <a:pPr defTabSz="1219170">
              <a:lnSpc>
                <a:spcPct val="90000"/>
              </a:lnSpc>
              <a:spcBef>
                <a:spcPct val="0"/>
              </a:spcBef>
            </a:pP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r>
              <a:rPr lang="fr-FR" sz="1400" b="1" dirty="0" smtClean="0">
                <a:solidFill>
                  <a:schemeClr val="tx2">
                    <a:lumMod val="75000"/>
                  </a:schemeClr>
                </a:solidFill>
                <a:latin typeface="Marianne" panose="02000000000000000000" pitchFamily="2" charset="0"/>
              </a:rPr>
              <a:t> </a:t>
            </a: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r>
              <a:rPr lang="fr-FR" sz="1400" b="1" dirty="0">
                <a:solidFill>
                  <a:srgbClr val="31849B"/>
                </a:solidFill>
                <a:latin typeface="Marianne" panose="02000000000000000000" pitchFamily="2" charset="0"/>
              </a:rPr>
              <a:t/>
            </a:r>
            <a:br>
              <a:rPr lang="fr-FR" sz="1400" b="1" dirty="0">
                <a:solidFill>
                  <a:srgbClr val="31849B"/>
                </a:solidFill>
                <a:latin typeface="Marianne" panose="02000000000000000000" pitchFamily="2" charset="0"/>
              </a:rPr>
            </a:br>
            <a:endParaRPr lang="fr-FR" sz="1400" dirty="0"/>
          </a:p>
        </p:txBody>
      </p:sp>
    </p:spTree>
    <p:extLst>
      <p:ext uri="{BB962C8B-B14F-4D97-AF65-F5344CB8AC3E}">
        <p14:creationId xmlns:p14="http://schemas.microsoft.com/office/powerpoint/2010/main" val="2225283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8" name="ZoneTexte 7"/>
          <p:cNvSpPr txBox="1"/>
          <p:nvPr/>
        </p:nvSpPr>
        <p:spPr>
          <a:xfrm>
            <a:off x="1" y="1412776"/>
            <a:ext cx="9143999" cy="501675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Demander sa voie d’orientation après la 3</a:t>
            </a:r>
            <a:r>
              <a:rPr lang="fr-FR" sz="3200" b="1" baseline="30000" dirty="0" smtClean="0">
                <a:solidFill>
                  <a:schemeClr val="bg1"/>
                </a:solidFill>
                <a:latin typeface="Marianne" panose="02000000000000000000" pitchFamily="2" charset="0"/>
              </a:rPr>
              <a:t>e</a:t>
            </a:r>
            <a:endParaRPr lang="fr-FR" sz="2400" dirty="0" smtClean="0">
              <a:solidFill>
                <a:schemeClr val="bg1"/>
              </a:solidFill>
              <a:latin typeface="Marianne" panose="02000000000000000000" pitchFamily="2" charset="0"/>
            </a:endParaRPr>
          </a:p>
          <a:p>
            <a:endParaRPr lang="fr-FR" sz="2400" b="1" i="1" dirty="0" smtClean="0">
              <a:solidFill>
                <a:schemeClr val="bg1"/>
              </a:solidFill>
              <a:latin typeface="Marianne" panose="02000000000000000000" pitchFamily="2" charset="0"/>
            </a:endParaRPr>
          </a:p>
          <a:p>
            <a:r>
              <a:rPr lang="fr-FR" sz="2400" b="1" i="1" dirty="0" smtClean="0">
                <a:solidFill>
                  <a:schemeClr val="bg1"/>
                </a:solidFill>
                <a:latin typeface="Marianne" panose="02000000000000000000" pitchFamily="2" charset="0"/>
              </a:rPr>
              <a:t>Dialogue </a:t>
            </a:r>
            <a:r>
              <a:rPr lang="fr-FR" sz="2400" b="1" i="1" dirty="0">
                <a:solidFill>
                  <a:schemeClr val="bg1"/>
                </a:solidFill>
                <a:latin typeface="Marianne" panose="02000000000000000000" pitchFamily="2" charset="0"/>
              </a:rPr>
              <a:t>avec le conseil de </a:t>
            </a:r>
            <a:r>
              <a:rPr lang="fr-FR" sz="2400" b="1" i="1" dirty="0" smtClean="0">
                <a:solidFill>
                  <a:schemeClr val="bg1"/>
                </a:solidFill>
                <a:latin typeface="Marianne" panose="02000000000000000000" pitchFamily="2" charset="0"/>
              </a:rPr>
              <a:t>classe</a:t>
            </a:r>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rgbClr val="435997"/>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328142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523220"/>
          </a:xfrm>
          <a:prstGeom prst="rect">
            <a:avLst/>
          </a:prstGeom>
        </p:spPr>
        <p:txBody>
          <a:bodyPr wrap="square">
            <a:spAutoFit/>
          </a:bodyPr>
          <a:lstStyle/>
          <a:p>
            <a:r>
              <a:rPr lang="fr-FR" sz="1400" b="1" dirty="0">
                <a:solidFill>
                  <a:srgbClr val="435997"/>
                </a:solidFill>
                <a:latin typeface="Marianne" panose="02000000000000000000" pitchFamily="2" charset="0"/>
              </a:rPr>
              <a:t>Demander sa voie d’orientation après </a:t>
            </a:r>
            <a:r>
              <a:rPr lang="fr-FR" sz="1400" b="1" dirty="0" smtClean="0">
                <a:solidFill>
                  <a:srgbClr val="435997"/>
                </a:solidFill>
                <a:latin typeface="Marianne" panose="02000000000000000000" pitchFamily="2" charset="0"/>
              </a:rPr>
              <a:t>la 3</a:t>
            </a:r>
            <a:r>
              <a:rPr lang="fr-FR" sz="1400" b="1" baseline="30000" dirty="0" smtClean="0">
                <a:solidFill>
                  <a:srgbClr val="435997"/>
                </a:solidFill>
                <a:latin typeface="Marianne" panose="02000000000000000000" pitchFamily="2" charset="0"/>
              </a:rPr>
              <a:t>e</a:t>
            </a:r>
            <a:endParaRPr lang="fr-FR" sz="1400" b="1" dirty="0" smtClean="0">
              <a:solidFill>
                <a:srgbClr val="435997"/>
              </a:solidFill>
              <a:latin typeface="Marianne" panose="02000000000000000000" pitchFamily="2" charset="0"/>
            </a:endParaRPr>
          </a:p>
          <a:p>
            <a:endParaRPr lang="fr-FR" sz="1400" b="1" dirty="0">
              <a:solidFill>
                <a:srgbClr val="435997"/>
              </a:solidFill>
              <a:latin typeface="Marianne" panose="02000000000000000000" pitchFamily="2" charset="0"/>
            </a:endParaRPr>
          </a:p>
        </p:txBody>
      </p:sp>
      <p:sp>
        <p:nvSpPr>
          <p:cNvPr id="8" name="Titre 8"/>
          <p:cNvSpPr>
            <a:spLocks noGrp="1"/>
          </p:cNvSpPr>
          <p:nvPr>
            <p:ph type="title" idx="4294967295"/>
          </p:nvPr>
        </p:nvSpPr>
        <p:spPr>
          <a:xfrm>
            <a:off x="683568" y="1059582"/>
            <a:ext cx="7776864" cy="3017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chemeClr val="tx2">
                    <a:lumMod val="75000"/>
                  </a:schemeClr>
                </a:solidFill>
                <a:latin typeface="Marianne" panose="02000000000000000000" pitchFamily="2" charset="0"/>
              </a:rPr>
              <a:t>Un seul des représentants légaux de l’élève peut faire la saisie des </a:t>
            </a:r>
            <a:r>
              <a:rPr lang="fr-FR" sz="1800" dirty="0" smtClean="0">
                <a:solidFill>
                  <a:schemeClr val="tx2">
                    <a:lumMod val="75000"/>
                  </a:schemeClr>
                </a:solidFill>
                <a:latin typeface="Marianne" panose="02000000000000000000" pitchFamily="2" charset="0"/>
              </a:rPr>
              <a:t>choix définitifs.</a:t>
            </a:r>
            <a:br>
              <a:rPr lang="fr-FR" sz="1800" dirty="0" smtClean="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
            </a:r>
            <a:br>
              <a:rPr lang="fr-FR" sz="18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
            </a:r>
            <a:br>
              <a:rPr lang="fr-FR" sz="1800" dirty="0">
                <a:solidFill>
                  <a:schemeClr val="tx2">
                    <a:lumMod val="75000"/>
                  </a:schemeClr>
                </a:solidFill>
                <a:latin typeface="Marianne" panose="02000000000000000000" pitchFamily="2" charset="0"/>
              </a:rPr>
            </a:br>
            <a:r>
              <a:rPr lang="fr-FR" sz="1800" dirty="0" smtClean="0">
                <a:solidFill>
                  <a:schemeClr val="tx2">
                    <a:lumMod val="75000"/>
                  </a:schemeClr>
                </a:solidFill>
                <a:latin typeface="Marianne" panose="02000000000000000000" pitchFamily="2" charset="0"/>
              </a:rPr>
              <a:t>La réponse aux propositions d’orientation du conseil </a:t>
            </a:r>
            <a:r>
              <a:rPr lang="fr-FR" sz="1800" dirty="0">
                <a:solidFill>
                  <a:schemeClr val="tx2">
                    <a:lumMod val="75000"/>
                  </a:schemeClr>
                </a:solidFill>
                <a:latin typeface="Marianne" panose="02000000000000000000" pitchFamily="2" charset="0"/>
              </a:rPr>
              <a:t>de classe pourra être </a:t>
            </a:r>
            <a:r>
              <a:rPr lang="fr-FR" sz="1800" dirty="0" smtClean="0">
                <a:solidFill>
                  <a:schemeClr val="tx2">
                    <a:lumMod val="75000"/>
                  </a:schemeClr>
                </a:solidFill>
                <a:latin typeface="Marianne" panose="02000000000000000000" pitchFamily="2" charset="0"/>
              </a:rPr>
              <a:t>donnée </a:t>
            </a:r>
            <a:r>
              <a:rPr lang="fr-FR" sz="1800" dirty="0">
                <a:solidFill>
                  <a:schemeClr val="tx2">
                    <a:lumMod val="75000"/>
                  </a:schemeClr>
                </a:solidFill>
                <a:latin typeface="Marianne" panose="02000000000000000000" pitchFamily="2" charset="0"/>
              </a:rPr>
              <a:t>indifféremment par l’un ou l’autre des représentants légaux</a:t>
            </a:r>
            <a:r>
              <a:rPr lang="fr-FR" sz="1800" dirty="0" smtClean="0">
                <a:solidFill>
                  <a:schemeClr val="tx2">
                    <a:lumMod val="75000"/>
                  </a:schemeClr>
                </a:solidFill>
                <a:latin typeface="Marianne" panose="02000000000000000000" pitchFamily="2" charset="0"/>
              </a:rPr>
              <a:t>.</a:t>
            </a:r>
            <a:br>
              <a:rPr lang="fr-FR" sz="1800" dirty="0" smtClean="0">
                <a:solidFill>
                  <a:schemeClr val="tx2">
                    <a:lumMod val="75000"/>
                  </a:schemeClr>
                </a:solidFill>
                <a:latin typeface="Marianne" panose="02000000000000000000" pitchFamily="2" charset="0"/>
              </a:rPr>
            </a:br>
            <a:r>
              <a:rPr lang="fr-FR" sz="1800" dirty="0" smtClean="0">
                <a:solidFill>
                  <a:schemeClr val="tx2">
                    <a:lumMod val="75000"/>
                  </a:schemeClr>
                </a:solidFill>
                <a:latin typeface="Marianne" panose="02000000000000000000" pitchFamily="2" charset="0"/>
              </a:rPr>
              <a:t/>
            </a:r>
            <a:br>
              <a:rPr lang="fr-FR" sz="1800" dirty="0" smtClean="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
            </a:r>
            <a:br>
              <a:rPr lang="fr-FR" sz="18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En cas de difficulté les responsables légaux peuvent s’adresser au chef </a:t>
            </a:r>
            <a:r>
              <a:rPr lang="fr-FR" sz="1800" dirty="0" smtClean="0">
                <a:solidFill>
                  <a:schemeClr val="tx2">
                    <a:lumMod val="75000"/>
                  </a:schemeClr>
                </a:solidFill>
                <a:latin typeface="Marianne" panose="02000000000000000000" pitchFamily="2" charset="0"/>
              </a:rPr>
              <a:t>d’établissement.</a:t>
            </a:r>
            <a:endParaRPr lang="fr-FR" sz="18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4265705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2.xml><?xml version="1.0" encoding="utf-8"?>
<ds:datastoreItem xmlns:ds="http://schemas.openxmlformats.org/officeDocument/2006/customXml" ds:itemID="{24B279A5-87A2-445D-95C3-916EB9C5F0E3}">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D5A41BC-8BF4-4C98-B546-0CA0C6D7D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317</TotalTime>
  <Words>460</Words>
  <Application>Microsoft Office PowerPoint</Application>
  <PresentationFormat>Affichage à l'écran (16:9)</PresentationFormat>
  <Paragraphs>92</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Marianne</vt:lpstr>
      <vt:lpstr>MINISTÈRIEL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 seul des représentants légaux de l’élève peut faire la saisie des choix définitifs.   La réponse aux propositions d’orientation du conseil de classe pourra être donnée indifféremment par l’un ou l’autre des représentants légaux.   En cas de difficulté les responsables légaux peuvent s’adresser au chef d’établissement.</vt:lpstr>
      <vt:lpstr>Les étapes sont présentées avec des conseils pour s’informer sur les établissements et les formations envisagées après la 3e.</vt:lpstr>
      <vt:lpstr>Le bouton + Ajouter un choix ouvre une pop-up qui permet la sélection d’une voie d’orientation.</vt:lpstr>
      <vt:lpstr>La sélection d’une voie se fait dans l’ordre de préférence, il est possible de modifier les choix jusqu’à la fermeture du service en ligne Orientation à la date indiquée par le chef d’établissement. </vt:lpstr>
      <vt:lpstr>Présentation PowerPoint</vt:lpstr>
      <vt:lpstr> Les choix validés sont transmis automatiquement à l’établissement pour le conseil de classe.</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GERALDINE DEMONT</cp:lastModifiedBy>
  <cp:revision>40</cp:revision>
  <dcterms:created xsi:type="dcterms:W3CDTF">2020-03-05T15:21:24Z</dcterms:created>
  <dcterms:modified xsi:type="dcterms:W3CDTF">2024-02-09T08:37:57Z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